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8"/>
  </p:notesMasterIdLst>
  <p:sldIdLst>
    <p:sldId id="256" r:id="rId2"/>
    <p:sldId id="259" r:id="rId3"/>
    <p:sldId id="260" r:id="rId4"/>
    <p:sldId id="275" r:id="rId5"/>
    <p:sldId id="276" r:id="rId6"/>
    <p:sldId id="277" r:id="rId7"/>
    <p:sldId id="269" r:id="rId8"/>
    <p:sldId id="292" r:id="rId9"/>
    <p:sldId id="278" r:id="rId10"/>
    <p:sldId id="279" r:id="rId11"/>
    <p:sldId id="280" r:id="rId12"/>
    <p:sldId id="270" r:id="rId13"/>
    <p:sldId id="281" r:id="rId14"/>
    <p:sldId id="282" r:id="rId15"/>
    <p:sldId id="283" r:id="rId16"/>
    <p:sldId id="271" r:id="rId17"/>
    <p:sldId id="284" r:id="rId18"/>
    <p:sldId id="285" r:id="rId19"/>
    <p:sldId id="286" r:id="rId20"/>
    <p:sldId id="267" r:id="rId21"/>
    <p:sldId id="291" r:id="rId22"/>
    <p:sldId id="272" r:id="rId23"/>
    <p:sldId id="287" r:id="rId24"/>
    <p:sldId id="288" r:id="rId25"/>
    <p:sldId id="273" r:id="rId26"/>
    <p:sldId id="290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A3A"/>
    <a:srgbClr val="ED3227"/>
    <a:srgbClr val="FF9D38"/>
    <a:srgbClr val="F5C638"/>
    <a:srgbClr val="FB405D"/>
    <a:srgbClr val="DA4818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86" autoAdjust="0"/>
    <p:restoredTop sz="94643"/>
  </p:normalViewPr>
  <p:slideViewPr>
    <p:cSldViewPr snapToGrid="0" snapToObjects="1">
      <p:cViewPr>
        <p:scale>
          <a:sx n="66" d="100"/>
          <a:sy n="66" d="100"/>
        </p:scale>
        <p:origin x="176" y="1344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package" Target="../embeddings/Microsoft_Excel____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73-4541-B101-5CEB65D6E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73-4541-B101-5CEB65D6E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673-4541-B101-5CEB65D6E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"/>
        <c:overlap val="48"/>
        <c:axId val="-963426512"/>
        <c:axId val="-995526704"/>
      </c:barChart>
      <c:catAx>
        <c:axId val="-96342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95526704"/>
        <c:crosses val="autoZero"/>
        <c:auto val="1"/>
        <c:lblAlgn val="ctr"/>
        <c:lblOffset val="100"/>
        <c:noMultiLvlLbl val="0"/>
      </c:catAx>
      <c:valAx>
        <c:axId val="-99552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63426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E43C-7785-3A4C-8DD4-BDF7187F5C1E}" type="datetimeFigureOut">
              <a:rPr kumimoji="1" lang="zh-CN" altLang="en-US" smtClean="0"/>
              <a:t>2017/12/12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676E4-F2A4-F74B-B992-13CC51438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2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3948725"/>
            <a:ext cx="63401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/>
              <a:t>“智能问诊”项目</a:t>
            </a:r>
            <a:endParaRPr lang="en-US" altLang="zh-CN" sz="6000" b="1" dirty="0" smtClean="0"/>
          </a:p>
          <a:p>
            <a:pPr algn="ctr"/>
            <a:r>
              <a:rPr lang="zh-CN" altLang="en-US" sz="6000" b="1" dirty="0" smtClean="0"/>
              <a:t>初审答辩</a:t>
            </a:r>
            <a:endParaRPr lang="en-US" altLang="zh-CN" sz="6000" b="1" dirty="0"/>
          </a:p>
        </p:txBody>
      </p:sp>
      <p:sp>
        <p:nvSpPr>
          <p:cNvPr id="18" name="矩形 17"/>
          <p:cNvSpPr/>
          <p:nvPr/>
        </p:nvSpPr>
        <p:spPr>
          <a:xfrm>
            <a:off x="297024" y="586101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指导</a:t>
            </a:r>
            <a:r>
              <a:rPr lang="zh-CN" altLang="en-US" sz="2000" dirty="0">
                <a:latin typeface="+mj-ea"/>
                <a:ea typeface="+mj-ea"/>
              </a:rPr>
              <a:t>老师</a:t>
            </a:r>
            <a:r>
              <a:rPr lang="zh-CN" altLang="en-US" sz="2000" dirty="0" smtClean="0">
                <a:latin typeface="+mj-ea"/>
                <a:ea typeface="+mj-ea"/>
              </a:rPr>
              <a:t>：荣文戈</a:t>
            </a:r>
            <a:endParaRPr lang="en-US" altLang="zh-CN" sz="2000" dirty="0">
              <a:latin typeface="+mj-ea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97024" y="6287125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报告人</a:t>
            </a:r>
            <a:r>
              <a:rPr lang="zh-CN" altLang="en-US" sz="2000" dirty="0" smtClean="0">
                <a:latin typeface="+mj-ea"/>
              </a:rPr>
              <a:t>：徐家兴  张政勋  许志达  李想</a:t>
            </a:r>
            <a:endParaRPr lang="en-US" altLang="zh-CN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2578950" y="3381640"/>
            <a:ext cx="24782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5" name="矩形 4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技术</a:t>
            </a:r>
            <a:r>
              <a:rPr lang="zh-CN" altLang="en-US" dirty="0">
                <a:solidFill>
                  <a:schemeClr val="bg1"/>
                </a:solidFill>
              </a:rPr>
              <a:t>选型 </a:t>
            </a:r>
          </a:p>
        </p:txBody>
      </p:sp>
      <p:sp>
        <p:nvSpPr>
          <p:cNvPr id="4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rot="442893">
            <a:off x="6411374" y="4901994"/>
            <a:ext cx="760396" cy="760396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 rot="442893">
            <a:off x="7502986" y="4036029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442893">
            <a:off x="8623865" y="3184241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07768" y="4989804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058" y="2050931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642943" y="2332739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2957437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642943" y="3239245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4058" y="3902779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642943" y="4184587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4058" y="4814182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42943" y="5095990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2992103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7" y="3944590"/>
            <a:ext cx="82962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2577" y="4829799"/>
            <a:ext cx="82962" cy="748976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7" name="矩形 3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技术</a:t>
            </a:r>
            <a:r>
              <a:rPr lang="zh-CN" altLang="en-US" dirty="0">
                <a:solidFill>
                  <a:schemeClr val="bg1"/>
                </a:solidFill>
              </a:rPr>
              <a:t>选型 </a:t>
            </a:r>
          </a:p>
        </p:txBody>
      </p:sp>
      <p:sp>
        <p:nvSpPr>
          <p:cNvPr id="4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7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技术难点 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20989" y="1742173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22271" y="174217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23553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技术</a:t>
            </a:r>
            <a:r>
              <a:rPr lang="zh-CN" altLang="en-US" dirty="0">
                <a:solidFill>
                  <a:schemeClr val="bg1"/>
                </a:solidFill>
              </a:rPr>
              <a:t>难点 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980318" y="1919222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等腰三角形 15"/>
          <p:cNvSpPr/>
          <p:nvPr/>
        </p:nvSpPr>
        <p:spPr>
          <a:xfrm rot="10800000">
            <a:off x="5515290" y="191922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9016572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77776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1366661" y="3381640"/>
            <a:ext cx="2478264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11801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61066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64662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795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868450" y="3381640"/>
            <a:ext cx="2478264" cy="91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39161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8380500" y="3381640"/>
            <a:ext cx="2478264" cy="1982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en-US" altLang="zh-CN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  <a:p>
            <a:pPr algn="ctr">
              <a:lnSpc>
                <a:spcPct val="130000"/>
              </a:lnSpc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644890" y="1725327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273614" y="1725327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7902338" y="1725327"/>
            <a:ext cx="3561350" cy="3561350"/>
          </a:xfrm>
          <a:prstGeom prst="diamond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3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5" name="矩形 3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技术</a:t>
            </a:r>
            <a:r>
              <a:rPr lang="zh-CN" altLang="en-US" dirty="0">
                <a:solidFill>
                  <a:schemeClr val="bg1"/>
                </a:solidFill>
              </a:rPr>
              <a:t>难点 </a:t>
            </a:r>
          </a:p>
        </p:txBody>
      </p:sp>
      <p:sp>
        <p:nvSpPr>
          <p:cNvPr id="42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9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/>
          </a:p>
        </p:txBody>
      </p:sp>
      <p:sp>
        <p:nvSpPr>
          <p:cNvPr id="13" name="矩形 12"/>
          <p:cNvSpPr/>
          <p:nvPr/>
        </p:nvSpPr>
        <p:spPr>
          <a:xfrm>
            <a:off x="931793" y="1264996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462424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931793" y="4672445"/>
            <a:ext cx="3093720" cy="1462424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273632" y="3429000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2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7" name="矩形 2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技术</a:t>
            </a:r>
            <a:r>
              <a:rPr lang="zh-CN" altLang="en-US" dirty="0">
                <a:solidFill>
                  <a:schemeClr val="bg1"/>
                </a:solidFill>
              </a:rPr>
              <a:t>难点 </a:t>
            </a:r>
          </a:p>
        </p:txBody>
      </p:sp>
      <p:sp>
        <p:nvSpPr>
          <p:cNvPr id="3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5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开发计划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74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zh-CN" altLang="en-US" dirty="0" smtClean="0">
                <a:solidFill>
                  <a:schemeClr val="bg1"/>
                </a:solidFill>
              </a:rPr>
              <a:t>开发</a:t>
            </a:r>
            <a:r>
              <a:rPr lang="zh-CN" altLang="en-US" dirty="0">
                <a:solidFill>
                  <a:schemeClr val="bg1"/>
                </a:solidFill>
              </a:rPr>
              <a:t>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984810521"/>
              </p:ext>
            </p:extLst>
          </p:nvPr>
        </p:nvGraphicFramePr>
        <p:xfrm>
          <a:off x="243687" y="1538177"/>
          <a:ext cx="8349980" cy="466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916241" y="2774148"/>
            <a:ext cx="2180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FF9D38"/>
                </a:solidFill>
              </a:rPr>
              <a:t>75%</a:t>
            </a:r>
            <a:endParaRPr lang="zh-CN" altLang="en-US" sz="9600" dirty="0">
              <a:solidFill>
                <a:srgbClr val="FF9D3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25023" y="4123783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8813907" y="4574767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>
            <a:off x="1295400" y="2082800"/>
            <a:ext cx="3352800" cy="2890345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2550" y="2082800"/>
            <a:ext cx="3352800" cy="2890345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3232150" y="2082800"/>
            <a:ext cx="3352800" cy="2890345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099300" y="2082800"/>
            <a:ext cx="3352800" cy="2890345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73802" y="37015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1708269" y="4044744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5617763" y="37015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5552230" y="4044744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3632319" y="2128332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697852" y="293547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7524869" y="2128332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7590402" y="293547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0" name="椭圆 9"/>
          <p:cNvSpPr/>
          <p:nvPr/>
        </p:nvSpPr>
        <p:spPr>
          <a:xfrm>
            <a:off x="2650727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36127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616688" y="358209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502088" y="358209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8" name="矩形 27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zh-CN" altLang="en-US" dirty="0" smtClean="0">
                <a:solidFill>
                  <a:schemeClr val="bg1"/>
                </a:solidFill>
              </a:rPr>
              <a:t>开发</a:t>
            </a:r>
            <a:r>
              <a:rPr lang="zh-CN" altLang="en-US" dirty="0">
                <a:solidFill>
                  <a:schemeClr val="bg1"/>
                </a:solidFill>
              </a:rPr>
              <a:t>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6056627" y="2150567"/>
            <a:ext cx="13038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30385" y="57121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9316272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任意多边形 25"/>
          <p:cNvSpPr/>
          <p:nvPr/>
        </p:nvSpPr>
        <p:spPr>
          <a:xfrm>
            <a:off x="9316272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435743" y="1529682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94635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92095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9502537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9502537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87013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84473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181932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7685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3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6" name="任意多边形 45"/>
          <p:cNvSpPr/>
          <p:nvPr/>
        </p:nvSpPr>
        <p:spPr>
          <a:xfrm>
            <a:off x="6187013" y="2411338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F9D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/>
          </a:p>
        </p:txBody>
      </p:sp>
      <p:sp>
        <p:nvSpPr>
          <p:cNvPr id="47" name="矩形 46"/>
          <p:cNvSpPr/>
          <p:nvPr/>
        </p:nvSpPr>
        <p:spPr>
          <a:xfrm>
            <a:off x="5656517" y="161329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397625" y="337260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18923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3" name="矩形 52"/>
          <p:cNvSpPr/>
          <p:nvPr/>
        </p:nvSpPr>
        <p:spPr>
          <a:xfrm>
            <a:off x="33909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4" name="矩形 53"/>
          <p:cNvSpPr/>
          <p:nvPr/>
        </p:nvSpPr>
        <p:spPr>
          <a:xfrm>
            <a:off x="48895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5" name="矩形 54"/>
          <p:cNvSpPr/>
          <p:nvPr/>
        </p:nvSpPr>
        <p:spPr>
          <a:xfrm>
            <a:off x="63881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6" name="矩形 55"/>
          <p:cNvSpPr/>
          <p:nvPr/>
        </p:nvSpPr>
        <p:spPr>
          <a:xfrm>
            <a:off x="78867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93853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8" name="矩形 57"/>
          <p:cNvSpPr/>
          <p:nvPr/>
        </p:nvSpPr>
        <p:spPr>
          <a:xfrm>
            <a:off x="108839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3" name="矩形 62"/>
          <p:cNvSpPr/>
          <p:nvPr/>
        </p:nvSpPr>
        <p:spPr>
          <a:xfrm>
            <a:off x="6703848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4" name="矩形 63"/>
          <p:cNvSpPr/>
          <p:nvPr/>
        </p:nvSpPr>
        <p:spPr>
          <a:xfrm>
            <a:off x="9712872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6" name="矩形 65"/>
          <p:cNvSpPr/>
          <p:nvPr/>
        </p:nvSpPr>
        <p:spPr>
          <a:xfrm>
            <a:off x="3694824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7" name="矩形 66"/>
          <p:cNvSpPr/>
          <p:nvPr/>
        </p:nvSpPr>
        <p:spPr>
          <a:xfrm>
            <a:off x="6703848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8" name="矩形 67"/>
          <p:cNvSpPr/>
          <p:nvPr/>
        </p:nvSpPr>
        <p:spPr>
          <a:xfrm>
            <a:off x="9712872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grpSp>
        <p:nvGrpSpPr>
          <p:cNvPr id="7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75" name="矩形 7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zh-CN" altLang="en-US" dirty="0" smtClean="0">
                <a:solidFill>
                  <a:schemeClr val="bg1"/>
                </a:solidFill>
              </a:rPr>
              <a:t>开发</a:t>
            </a:r>
            <a:r>
              <a:rPr lang="zh-CN" altLang="en-US" dirty="0">
                <a:solidFill>
                  <a:schemeClr val="bg1"/>
                </a:solidFill>
              </a:rPr>
              <a:t>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</a:rPr>
              <a:t>目录</a:t>
            </a:r>
            <a:endParaRPr lang="en-US" altLang="zh-CN" sz="8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1722600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第</a:t>
            </a:r>
            <a:r>
              <a:rPr lang="zh-CN" altLang="en-US" sz="3000" dirty="0" smtClean="0">
                <a:solidFill>
                  <a:schemeClr val="bg1"/>
                </a:solidFill>
              </a:rPr>
              <a:t>一部分 </a:t>
            </a:r>
            <a:r>
              <a:rPr lang="en-US" altLang="zh-CN" sz="3000" dirty="0" smtClean="0">
                <a:solidFill>
                  <a:schemeClr val="bg1"/>
                </a:solidFill>
              </a:rPr>
              <a:t>|</a:t>
            </a:r>
            <a:r>
              <a:rPr lang="zh-CN" altLang="en-US" sz="3000" dirty="0" smtClean="0">
                <a:solidFill>
                  <a:schemeClr val="bg1"/>
                </a:solidFill>
              </a:rPr>
              <a:t> 题目</a:t>
            </a:r>
            <a:r>
              <a:rPr lang="zh-CN" altLang="en-US" sz="3000" dirty="0">
                <a:solidFill>
                  <a:schemeClr val="bg1"/>
                </a:solidFill>
              </a:rPr>
              <a:t>描述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10005" y="264586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第二部分 </a:t>
            </a:r>
            <a:r>
              <a:rPr lang="en-US" altLang="zh-CN" sz="3000" dirty="0" smtClean="0">
                <a:solidFill>
                  <a:schemeClr val="bg1"/>
                </a:solidFill>
              </a:rPr>
              <a:t>|</a:t>
            </a:r>
            <a:r>
              <a:rPr lang="zh-CN" altLang="en-US" sz="3000" dirty="0" smtClean="0">
                <a:solidFill>
                  <a:schemeClr val="bg1"/>
                </a:solidFill>
              </a:rPr>
              <a:t> 技术</a:t>
            </a:r>
            <a:r>
              <a:rPr lang="zh-CN" altLang="en-US" sz="3000" dirty="0">
                <a:solidFill>
                  <a:schemeClr val="bg1"/>
                </a:solidFill>
              </a:rPr>
              <a:t>选型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0005" y="3666399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第三</a:t>
            </a:r>
            <a:r>
              <a:rPr lang="zh-CN" altLang="en-US" sz="3000" dirty="0" smtClean="0">
                <a:solidFill>
                  <a:schemeClr val="bg1"/>
                </a:solidFill>
              </a:rPr>
              <a:t>部分 </a:t>
            </a:r>
            <a:r>
              <a:rPr lang="en-US" altLang="zh-CN" sz="3000" dirty="0" smtClean="0">
                <a:solidFill>
                  <a:schemeClr val="bg1"/>
                </a:solidFill>
              </a:rPr>
              <a:t>|</a:t>
            </a:r>
            <a:r>
              <a:rPr lang="zh-CN" altLang="en-US" sz="3000" dirty="0" smtClean="0">
                <a:solidFill>
                  <a:schemeClr val="bg1"/>
                </a:solidFill>
              </a:rPr>
              <a:t> 技术</a:t>
            </a:r>
            <a:r>
              <a:rPr lang="zh-CN" altLang="en-US" sz="3000" dirty="0">
                <a:solidFill>
                  <a:schemeClr val="bg1"/>
                </a:solidFill>
              </a:rPr>
              <a:t>难点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10005" y="466748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第四部分 </a:t>
            </a:r>
            <a:r>
              <a:rPr lang="en-US" altLang="zh-CN" sz="3000" dirty="0" smtClean="0">
                <a:solidFill>
                  <a:schemeClr val="bg1"/>
                </a:solidFill>
              </a:rPr>
              <a:t>|</a:t>
            </a:r>
            <a:r>
              <a:rPr lang="zh-CN" altLang="en-US" sz="3000" dirty="0" smtClean="0">
                <a:solidFill>
                  <a:schemeClr val="bg1"/>
                </a:solidFill>
              </a:rPr>
              <a:t> 开发</a:t>
            </a:r>
            <a:r>
              <a:rPr lang="zh-CN" altLang="en-US" sz="3000" dirty="0">
                <a:solidFill>
                  <a:schemeClr val="bg1"/>
                </a:solidFill>
              </a:rPr>
              <a:t>计划 </a:t>
            </a: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1833214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2738992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3759528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5" name="等腰三角形 14"/>
          <p:cNvSpPr/>
          <p:nvPr/>
        </p:nvSpPr>
        <p:spPr>
          <a:xfrm rot="10800000">
            <a:off x="5552683" y="4755261"/>
            <a:ext cx="545261" cy="448857"/>
          </a:xfrm>
          <a:prstGeom prst="triangle">
            <a:avLst/>
          </a:pr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>
              <a:solidFill>
                <a:srgbClr val="DA4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3912" y="3784708"/>
            <a:ext cx="480131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感谢各位</a:t>
            </a:r>
          </a:p>
          <a:p>
            <a:r>
              <a:rPr lang="zh-CN" altLang="en-US" sz="6000" b="1" dirty="0"/>
              <a:t>老师评判指导</a:t>
            </a:r>
          </a:p>
        </p:txBody>
      </p:sp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97024" y="586101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指导</a:t>
            </a:r>
            <a:r>
              <a:rPr lang="zh-CN" altLang="en-US" sz="2000" dirty="0">
                <a:latin typeface="+mj-ea"/>
                <a:ea typeface="+mj-ea"/>
              </a:rPr>
              <a:t>老师</a:t>
            </a:r>
            <a:r>
              <a:rPr lang="zh-CN" altLang="en-US" sz="2000" dirty="0" smtClean="0">
                <a:latin typeface="+mj-ea"/>
                <a:ea typeface="+mj-ea"/>
              </a:rPr>
              <a:t>：荣文戈</a:t>
            </a:r>
            <a:endParaRPr lang="en-US" altLang="zh-CN" sz="2000" dirty="0">
              <a:latin typeface="+mj-ea"/>
              <a:ea typeface="+mj-ea"/>
            </a:endParaRPr>
          </a:p>
        </p:txBody>
      </p:sp>
      <p:cxnSp>
        <p:nvCxnSpPr>
          <p:cNvPr id="23" name="直接连接符 20"/>
          <p:cNvCxnSpPr/>
          <p:nvPr/>
        </p:nvCxnSpPr>
        <p:spPr>
          <a:xfrm>
            <a:off x="337579" y="5693718"/>
            <a:ext cx="4747647" cy="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7024" y="6287125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报告人</a:t>
            </a:r>
            <a:r>
              <a:rPr lang="zh-CN" altLang="en-US" sz="2000" dirty="0" smtClean="0">
                <a:latin typeface="+mj-ea"/>
              </a:rPr>
              <a:t>：徐家兴  张政勋  许志达  李想</a:t>
            </a:r>
            <a:endParaRPr lang="en-US" altLang="zh-CN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812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主要结论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00958" y="1325280"/>
            <a:ext cx="10117060" cy="4738970"/>
            <a:chOff x="1000958" y="1325280"/>
            <a:chExt cx="10117060" cy="4738970"/>
          </a:xfrm>
        </p:grpSpPr>
        <p:sp>
          <p:nvSpPr>
            <p:cNvPr id="15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6" name="任意多边形 15"/>
            <p:cNvSpPr/>
            <p:nvPr/>
          </p:nvSpPr>
          <p:spPr>
            <a:xfrm rot="21600000">
              <a:off x="2707057" y="1540690"/>
              <a:ext cx="1720560" cy="430814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F9D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861630" rIns="412751" bIns="86163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7" name="任意多边形 16"/>
            <p:cNvSpPr/>
            <p:nvPr/>
          </p:nvSpPr>
          <p:spPr>
            <a:xfrm rot="21600000">
              <a:off x="4569563" y="1325280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8" name="任意多边形 17"/>
            <p:cNvSpPr/>
            <p:nvPr/>
          </p:nvSpPr>
          <p:spPr>
            <a:xfrm rot="21600000">
              <a:off x="6604126" y="1325280"/>
              <a:ext cx="2081879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DA481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9" name="任意多边形 18"/>
            <p:cNvSpPr/>
            <p:nvPr/>
          </p:nvSpPr>
          <p:spPr>
            <a:xfrm rot="21600000">
              <a:off x="8827951" y="1325280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000959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958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277338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277338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987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6987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83865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83865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91945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91945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82294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66597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132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315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090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4" name="任意多边形 33"/>
          <p:cNvSpPr/>
          <p:nvPr/>
        </p:nvSpPr>
        <p:spPr>
          <a:xfrm>
            <a:off x="0" y="0"/>
            <a:ext cx="2895600" cy="6858000"/>
          </a:xfrm>
          <a:custGeom>
            <a:avLst/>
            <a:gdLst>
              <a:gd name="connsiteX0" fmla="*/ 2889252 w 2895600"/>
              <a:gd name="connsiteY0" fmla="*/ 2271562 h 6858000"/>
              <a:gd name="connsiteX1" fmla="*/ 3 w 2895600"/>
              <a:gd name="connsiteY1" fmla="*/ 4564781 h 6858000"/>
              <a:gd name="connsiteX2" fmla="*/ 2889252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0 w 289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6858000">
                <a:moveTo>
                  <a:pt x="2889252" y="2271562"/>
                </a:moveTo>
                <a:lnTo>
                  <a:pt x="3" y="4564781"/>
                </a:lnTo>
                <a:lnTo>
                  <a:pt x="2889252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895600" y="1"/>
            <a:ext cx="2895600" cy="4586438"/>
          </a:xfrm>
          <a:custGeom>
            <a:avLst/>
            <a:gdLst>
              <a:gd name="connsiteX0" fmla="*/ 2882904 w 2882904"/>
              <a:gd name="connsiteY0" fmla="*/ 0 h 4586438"/>
              <a:gd name="connsiteX1" fmla="*/ 2882904 w 2882904"/>
              <a:gd name="connsiteY1" fmla="*/ 4586438 h 4586438"/>
              <a:gd name="connsiteX2" fmla="*/ 0 w 2882904"/>
              <a:gd name="connsiteY2" fmla="*/ 2298255 h 4586438"/>
              <a:gd name="connsiteX3" fmla="*/ 0 w 2882904"/>
              <a:gd name="connsiteY3" fmla="*/ 2288182 h 458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904" h="4586438">
                <a:moveTo>
                  <a:pt x="2882904" y="0"/>
                </a:moveTo>
                <a:lnTo>
                  <a:pt x="2882904" y="4586438"/>
                </a:lnTo>
                <a:lnTo>
                  <a:pt x="0" y="2298255"/>
                </a:lnTo>
                <a:lnTo>
                  <a:pt x="0" y="2288182"/>
                </a:lnTo>
                <a:close/>
              </a:path>
            </a:pathLst>
          </a:cu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791200" y="0"/>
            <a:ext cx="2895600" cy="6858000"/>
          </a:xfrm>
          <a:custGeom>
            <a:avLst/>
            <a:gdLst>
              <a:gd name="connsiteX0" fmla="*/ 0 w 2895600"/>
              <a:gd name="connsiteY0" fmla="*/ 4574858 h 6858000"/>
              <a:gd name="connsiteX1" fmla="*/ 2876553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76554 w 2895600"/>
              <a:gd name="connsiteY6" fmla="*/ 6858000 h 6858000"/>
              <a:gd name="connsiteX7" fmla="*/ 2876554 w 2895600"/>
              <a:gd name="connsiteY7" fmla="*/ 2271563 h 6858000"/>
              <a:gd name="connsiteX8" fmla="*/ 0 w 2895600"/>
              <a:gd name="connsiteY8" fmla="*/ 455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74858"/>
                </a:move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76554" y="6858000"/>
                </a:lnTo>
                <a:lnTo>
                  <a:pt x="2876554" y="2271563"/>
                </a:lnTo>
                <a:lnTo>
                  <a:pt x="0" y="4554705"/>
                </a:lnTo>
                <a:close/>
              </a:path>
            </a:pathLst>
          </a:cu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86800" y="0"/>
            <a:ext cx="2895600" cy="6858000"/>
          </a:xfrm>
          <a:custGeom>
            <a:avLst/>
            <a:gdLst>
              <a:gd name="connsiteX0" fmla="*/ 0 w 2895600"/>
              <a:gd name="connsiteY0" fmla="*/ 4569823 h 6858000"/>
              <a:gd name="connsiteX1" fmla="*/ 2882896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82898 w 2895600"/>
              <a:gd name="connsiteY6" fmla="*/ 6858000 h 6858000"/>
              <a:gd name="connsiteX7" fmla="*/ 2882898 w 2895600"/>
              <a:gd name="connsiteY7" fmla="*/ 2271564 h 6858000"/>
              <a:gd name="connsiteX8" fmla="*/ 0 w 2895600"/>
              <a:gd name="connsiteY8" fmla="*/ 4559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69823"/>
                </a:moveTo>
                <a:lnTo>
                  <a:pt x="2882896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82898" y="6858000"/>
                </a:lnTo>
                <a:lnTo>
                  <a:pt x="2882898" y="2271564"/>
                </a:lnTo>
                <a:lnTo>
                  <a:pt x="0" y="4559743"/>
                </a:lnTo>
                <a:close/>
              </a:path>
            </a:pathLst>
          </a:cu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/>
          <a:srcRect r="78838"/>
          <a:stretch/>
        </p:blipFill>
        <p:spPr>
          <a:xfrm>
            <a:off x="11582401" y="-297"/>
            <a:ext cx="612808" cy="6858594"/>
          </a:xfrm>
          <a:prstGeom prst="rect">
            <a:avLst/>
          </a:prstGeom>
        </p:spPr>
      </p:pic>
      <p:sp>
        <p:nvSpPr>
          <p:cNvPr id="40" name="文本框 8"/>
          <p:cNvSpPr txBox="1"/>
          <p:nvPr/>
        </p:nvSpPr>
        <p:spPr>
          <a:xfrm>
            <a:off x="3759874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59874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8690009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690009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82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参考文献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六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参考文献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5756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题目描述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13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16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19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38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783623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772507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49" name="矩形 48"/>
          <p:cNvSpPr/>
          <p:nvPr/>
        </p:nvSpPr>
        <p:spPr>
          <a:xfrm>
            <a:off x="4662640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4651524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51" name="矩形 50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8438013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84369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2173253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3" name="矩形 12"/>
          <p:cNvSpPr/>
          <p:nvPr/>
        </p:nvSpPr>
        <p:spPr>
          <a:xfrm>
            <a:off x="6844385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833269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5" name="矩形 14"/>
          <p:cNvSpPr/>
          <p:nvPr/>
        </p:nvSpPr>
        <p:spPr>
          <a:xfrm>
            <a:off x="2184369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2173253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7" name="矩形 16"/>
          <p:cNvSpPr/>
          <p:nvPr/>
        </p:nvSpPr>
        <p:spPr>
          <a:xfrm>
            <a:off x="6844385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6833269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9" name="等腰三角形 18"/>
          <p:cNvSpPr/>
          <p:nvPr/>
        </p:nvSpPr>
        <p:spPr>
          <a:xfrm rot="5400000">
            <a:off x="2283819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5400000">
            <a:off x="2547156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等腰三角形 20"/>
          <p:cNvSpPr/>
          <p:nvPr/>
        </p:nvSpPr>
        <p:spPr>
          <a:xfrm rot="5400000">
            <a:off x="2810493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等腰三角形 21"/>
          <p:cNvSpPr/>
          <p:nvPr/>
        </p:nvSpPr>
        <p:spPr>
          <a:xfrm rot="5400000">
            <a:off x="3073830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 rot="5400000">
            <a:off x="3337167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等腰三角形 23"/>
          <p:cNvSpPr/>
          <p:nvPr/>
        </p:nvSpPr>
        <p:spPr>
          <a:xfrm rot="5400000">
            <a:off x="3600504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等腰三角形 24"/>
          <p:cNvSpPr/>
          <p:nvPr/>
        </p:nvSpPr>
        <p:spPr>
          <a:xfrm rot="5400000">
            <a:off x="6940486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等腰三角形 25"/>
          <p:cNvSpPr/>
          <p:nvPr/>
        </p:nvSpPr>
        <p:spPr>
          <a:xfrm rot="5400000">
            <a:off x="7203823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467160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730497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993834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8257171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等腰三角形 30"/>
          <p:cNvSpPr/>
          <p:nvPr/>
        </p:nvSpPr>
        <p:spPr>
          <a:xfrm rot="5400000">
            <a:off x="2283819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等腰三角形 31"/>
          <p:cNvSpPr/>
          <p:nvPr/>
        </p:nvSpPr>
        <p:spPr>
          <a:xfrm rot="5400000">
            <a:off x="2547156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等腰三角形 32"/>
          <p:cNvSpPr/>
          <p:nvPr/>
        </p:nvSpPr>
        <p:spPr>
          <a:xfrm rot="5400000">
            <a:off x="2810493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等腰三角形 33"/>
          <p:cNvSpPr/>
          <p:nvPr/>
        </p:nvSpPr>
        <p:spPr>
          <a:xfrm rot="5400000">
            <a:off x="3073830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等腰三角形 34"/>
          <p:cNvSpPr/>
          <p:nvPr/>
        </p:nvSpPr>
        <p:spPr>
          <a:xfrm rot="5400000">
            <a:off x="3337167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等腰三角形 35"/>
          <p:cNvSpPr/>
          <p:nvPr/>
        </p:nvSpPr>
        <p:spPr>
          <a:xfrm rot="5400000">
            <a:off x="3600504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等腰三角形 36"/>
          <p:cNvSpPr/>
          <p:nvPr/>
        </p:nvSpPr>
        <p:spPr>
          <a:xfrm rot="5400000">
            <a:off x="6940486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等腰三角形 37"/>
          <p:cNvSpPr/>
          <p:nvPr/>
        </p:nvSpPr>
        <p:spPr>
          <a:xfrm rot="5400000">
            <a:off x="7203823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等腰三角形 38"/>
          <p:cNvSpPr/>
          <p:nvPr/>
        </p:nvSpPr>
        <p:spPr>
          <a:xfrm rot="5400000">
            <a:off x="7467160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等腰三角形 39"/>
          <p:cNvSpPr/>
          <p:nvPr/>
        </p:nvSpPr>
        <p:spPr>
          <a:xfrm rot="5400000">
            <a:off x="7730497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等腰三角形 40"/>
          <p:cNvSpPr/>
          <p:nvPr/>
        </p:nvSpPr>
        <p:spPr>
          <a:xfrm rot="5400000">
            <a:off x="7993834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等腰三角形 41"/>
          <p:cNvSpPr/>
          <p:nvPr/>
        </p:nvSpPr>
        <p:spPr>
          <a:xfrm rot="5400000">
            <a:off x="8257171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72296" y="148340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961180" y="1934389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1" name="矩形 20"/>
          <p:cNvSpPr/>
          <p:nvPr/>
        </p:nvSpPr>
        <p:spPr>
          <a:xfrm>
            <a:off x="972296" y="268779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961180" y="3138778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3" name="矩形 22"/>
          <p:cNvSpPr/>
          <p:nvPr/>
        </p:nvSpPr>
        <p:spPr>
          <a:xfrm>
            <a:off x="972296" y="389218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961180" y="4343167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5" name="矩形 24"/>
          <p:cNvSpPr/>
          <p:nvPr/>
        </p:nvSpPr>
        <p:spPr>
          <a:xfrm>
            <a:off x="972296" y="509657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961180" y="5547556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8" y="1581768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10198" y="2771184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10198" y="3986007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710198" y="519039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技术选型 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rot="16200000" flipH="1">
            <a:off x="8443345" y="3109345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1" y="1166531"/>
            <a:ext cx="8175947" cy="547167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38793" y="1510532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 smtClean="0"/>
              <a:t>技术框架</a:t>
            </a:r>
            <a:endParaRPr kumimoji="1" lang="zh-CN" altLang="en-US" sz="3600" dirty="0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0" name="矩形 3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技术</a:t>
            </a:r>
            <a:r>
              <a:rPr lang="zh-CN" altLang="en-US" dirty="0">
                <a:solidFill>
                  <a:schemeClr val="bg1"/>
                </a:solidFill>
              </a:rPr>
              <a:t>选型 </a:t>
            </a:r>
          </a:p>
        </p:txBody>
      </p:sp>
      <p:sp>
        <p:nvSpPr>
          <p:cNvPr id="4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技术</a:t>
            </a:r>
            <a:r>
              <a:rPr lang="zh-CN" altLang="en-US" dirty="0">
                <a:solidFill>
                  <a:schemeClr val="bg1"/>
                </a:solidFill>
              </a:rPr>
              <a:t>选型 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结构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4944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953832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Words>2330</Words>
  <Application>Microsoft Macintosh PowerPoint</Application>
  <PresentationFormat>宽屏</PresentationFormat>
  <Paragraphs>181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Century Gothic</vt:lpstr>
      <vt:lpstr>DengXian</vt:lpstr>
      <vt:lpstr>Impact</vt:lpstr>
      <vt:lpstr>Segoe UI Light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55</cp:revision>
  <dcterms:created xsi:type="dcterms:W3CDTF">2015-08-18T02:51:41Z</dcterms:created>
  <dcterms:modified xsi:type="dcterms:W3CDTF">2017-12-12T06:59:17Z</dcterms:modified>
  <cp:category/>
</cp:coreProperties>
</file>